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pdf" ContentType="application/pdf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  <p:sldMasterId id="2147483698" r:id="rId2"/>
    <p:sldMasterId id="2147483704" r:id="rId3"/>
  </p:sldMasterIdLst>
  <p:sldIdLst>
    <p:sldId id="256" r:id="rId4"/>
    <p:sldId id="258" r:id="rId5"/>
    <p:sldId id="263" r:id="rId6"/>
    <p:sldId id="264" r:id="rId7"/>
    <p:sldId id="265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6.pd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31" descr="new pg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4CF2E0-CCC4-4E1E-9902-C3C36AB3FDA4}" type="datetimeFigureOut">
              <a:rPr lang="en-US" smtClean="0"/>
              <a:pPr/>
              <a:t>12/14/2012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95690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5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3892" y="3026"/>
            <a:ext cx="9144000" cy="68549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4145" y="2728735"/>
            <a:ext cx="655900" cy="1520562"/>
          </a:xfrm>
          <a:prstGeom prst="rect">
            <a:avLst/>
          </a:prstGeom>
          <a:noFill/>
        </p:spPr>
        <p:txBody>
          <a:bodyPr wrap="square" lIns="58055" tIns="29028" rIns="58055" bIns="29028" rtlCol="0">
            <a:spAutoFit/>
          </a:bodyPr>
          <a:lstStyle/>
          <a:p>
            <a:r>
              <a:rPr lang="en-US" sz="9500" baseline="30000" dirty="0" smtClean="0">
                <a:solidFill>
                  <a:srgbClr val="F58026"/>
                </a:solidFill>
                <a:latin typeface="Rockwell"/>
                <a:cs typeface="Rockwell"/>
              </a:rPr>
              <a:t>»</a:t>
            </a:r>
            <a:endParaRPr lang="en-US" sz="9500" dirty="0">
              <a:solidFill>
                <a:srgbClr val="F58026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232961" y="3004501"/>
            <a:ext cx="7772400" cy="74017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03213" y="298450"/>
            <a:ext cx="8547100" cy="5105400"/>
          </a:xfrm>
          <a:prstGeom prst="roundRect">
            <a:avLst>
              <a:gd name="adj" fmla="val 5117"/>
            </a:avLst>
          </a:prstGeom>
          <a:solidFill>
            <a:srgbClr val="7BBF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BC9"/>
              </a:solidFill>
            </a:endParaRPr>
          </a:p>
        </p:txBody>
      </p:sp>
      <p:pic>
        <p:nvPicPr>
          <p:cNvPr id="5" name="Picture 10" descr="ip_outline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263" y="1682750"/>
            <a:ext cx="28638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orangeArrows.ps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8175" y="1684338"/>
            <a:ext cx="2984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2" descr="iProspect LOGOwDesc.2clr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5697538"/>
            <a:ext cx="206851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3" descr="ip_outline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263" y="1682750"/>
            <a:ext cx="28638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 descr="orangeArrows.ps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8175" y="1671638"/>
            <a:ext cx="29845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5" descr="iProspect LOGOwDesc.2clr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5697538"/>
            <a:ext cx="206851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808005" y="3041294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 AGENDA IMAGE.jpg"/>
          <p:cNvPicPr>
            <a:picLocks noChangeAspect="1"/>
          </p:cNvPicPr>
          <p:nvPr userDrawn="1"/>
        </p:nvPicPr>
        <p:blipFill>
          <a:blip r:embed="rId2"/>
          <a:srcRect l="11667" t="4520" b="4657"/>
          <a:stretch>
            <a:fillRect/>
          </a:stretch>
        </p:blipFill>
        <p:spPr>
          <a:xfrm>
            <a:off x="4936356" y="957944"/>
            <a:ext cx="4207644" cy="432310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57200" y="957944"/>
            <a:ext cx="4319681" cy="516822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dirty="0" smtClean="0"/>
              <a:t>AGENDA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4776952"/>
            <a:ext cx="7772400" cy="756745"/>
          </a:xfrm>
        </p:spPr>
        <p:txBody>
          <a:bodyPr/>
          <a:lstStyle>
            <a:lvl1pPr marL="360000"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5580995"/>
            <a:ext cx="6400800" cy="593834"/>
          </a:xfrm>
        </p:spPr>
        <p:txBody>
          <a:bodyPr/>
          <a:lstStyle>
            <a:lvl1pPr marL="36000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7944"/>
            <a:ext cx="8229600" cy="516822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28914"/>
            <a:ext cx="4038600" cy="5197249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28914"/>
            <a:ext cx="4038600" cy="5197249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3440" y="297960"/>
            <a:ext cx="8547100" cy="5105400"/>
          </a:xfrm>
          <a:prstGeom prst="roundRect">
            <a:avLst>
              <a:gd name="adj" fmla="val 5117"/>
            </a:avLst>
          </a:prstGeom>
          <a:solidFill>
            <a:srgbClr val="7BBF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BC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8006" y="1563426"/>
            <a:ext cx="3650194" cy="1470025"/>
          </a:xfrm>
        </p:spPr>
        <p:txBody>
          <a:bodyPr tIns="0" anchor="t" anchorCtr="0">
            <a:noAutofit/>
          </a:bodyPr>
          <a:lstStyle>
            <a:lvl1pPr algn="l">
              <a:defRPr sz="3000" cap="all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8007" y="3041295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pic>
        <p:nvPicPr>
          <p:cNvPr id="16" name="Picture 15" descr="ip_outline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210707" y="1682845"/>
            <a:ext cx="2864695" cy="2562415"/>
          </a:xfrm>
          <a:prstGeom prst="rect">
            <a:avLst/>
          </a:prstGeom>
        </p:spPr>
      </p:pic>
      <p:pic>
        <p:nvPicPr>
          <p:cNvPr id="18" name="Picture 17" descr="orangeArrows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448163" y="1683704"/>
            <a:ext cx="299109" cy="299109"/>
          </a:xfrm>
          <a:prstGeom prst="rect">
            <a:avLst/>
          </a:prstGeom>
        </p:spPr>
      </p:pic>
      <p:pic>
        <p:nvPicPr>
          <p:cNvPr id="7" name="Picture 6" descr="iProspect LOGOwDesc.2clr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781800" y="5698111"/>
            <a:ext cx="2068740" cy="713549"/>
          </a:xfrm>
          <a:prstGeom prst="rect">
            <a:avLst/>
          </a:prstGeom>
        </p:spPr>
      </p:pic>
      <p:pic>
        <p:nvPicPr>
          <p:cNvPr id="10" name="Picture 9" descr="ip_outline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210707" y="1682845"/>
            <a:ext cx="2864695" cy="2562415"/>
          </a:xfrm>
          <a:prstGeom prst="rect">
            <a:avLst/>
          </a:prstGeom>
        </p:spPr>
      </p:pic>
      <p:pic>
        <p:nvPicPr>
          <p:cNvPr id="11" name="Picture 10" descr="orangeArrows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448163" y="1672160"/>
            <a:ext cx="299109" cy="299109"/>
          </a:xfrm>
          <a:prstGeom prst="rect">
            <a:avLst/>
          </a:prstGeom>
        </p:spPr>
      </p:pic>
      <p:pic>
        <p:nvPicPr>
          <p:cNvPr id="12" name="Picture 11" descr="iProspect LOGOwDesc.2cl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781800" y="5698111"/>
            <a:ext cx="2068740" cy="7135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4252751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2999" y="2619832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0" i="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ip_transitio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50105" y="2621639"/>
            <a:ext cx="586823" cy="524231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0" name="Picture 9" descr="ip_transition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50105" y="2621639"/>
            <a:ext cx="586823" cy="524231"/>
          </a:xfrm>
          <a:prstGeom prst="rect">
            <a:avLst/>
          </a:prstGeom>
        </p:spPr>
      </p:pic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20022799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pic>
        <p:nvPicPr>
          <p:cNvPr id="3" name="Picture 2" descr="greenArrows_outline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819474" y="2710542"/>
            <a:ext cx="316773" cy="316773"/>
          </a:xfrm>
          <a:prstGeom prst="rect">
            <a:avLst/>
          </a:prstGeom>
        </p:spPr>
      </p:pic>
      <p:pic>
        <p:nvPicPr>
          <p:cNvPr id="20" name="Picture 19" descr="greenArrows_outline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819474" y="2692400"/>
            <a:ext cx="316773" cy="316773"/>
          </a:xfrm>
          <a:prstGeom prst="rect">
            <a:avLst/>
          </a:prstGeom>
        </p:spPr>
      </p:pic>
      <p:sp>
        <p:nvSpPr>
          <p:cNvPr id="21" name="Rounded Rectangle 20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0" name="Picture 9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42999" y="2619832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0" i="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1642299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p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pic>
        <p:nvPicPr>
          <p:cNvPr id="21" name="Picture 20" descr="green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819472" y="2695737"/>
            <a:ext cx="313434" cy="313435"/>
          </a:xfrm>
          <a:prstGeom prst="rect">
            <a:avLst/>
          </a:prstGeom>
        </p:spPr>
      </p:pic>
      <p:sp>
        <p:nvSpPr>
          <p:cNvPr id="22" name="Rounded Rectangle 21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8" name="Picture 7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42999" y="2619832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0" i="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36480919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5073"/>
            <a:ext cx="8229600" cy="5101092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4" name="Rounded Rectangle 23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40465451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&amp;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5073"/>
            <a:ext cx="8229600" cy="5101092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737A7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4" name="Rounded Rectangle 23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2" name="Picture 11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87261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ntro slide.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9787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728663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13258318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6509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592599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36875914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6509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592599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39444066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9787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366" y="6435246"/>
            <a:ext cx="5673441" cy="365125"/>
          </a:xfrm>
        </p:spPr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728663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29733975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– Double Title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pic>
        <p:nvPicPr>
          <p:cNvPr id="24" name="Picture 23" descr="orangeArrows.p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DE6E28"/>
                </a:solidFill>
              </a:rPr>
              <a:t>      </a:t>
            </a:r>
            <a:endParaRPr lang="en-US" sz="1800" dirty="0">
              <a:solidFill>
                <a:srgbClr val="DE6E28"/>
              </a:solidFill>
            </a:endParaRPr>
          </a:p>
        </p:txBody>
      </p:sp>
      <p:pic>
        <p:nvPicPr>
          <p:cNvPr id="19" name="Picture 18" descr="ip_footer.psd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786210" y="6526823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Corbe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503F095-C01E-9444-B892-657AC29F0A0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36875914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7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 userDrawn="1"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ntro slide.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0">
            <a:noFill/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9" descr="orangeArrows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303213" y="1001713"/>
            <a:ext cx="8547100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ip_footer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4" descr="ip_footer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11" descr="orangeArrows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ip_footer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11" descr="greenArrows_outline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150" y="2692400"/>
            <a:ext cx="3175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ip_footer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12/14/2012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1" name="Picture 5" descr="intro slide.1.jpg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pitchFamily="-123" charset="-128"/>
          <a:cs typeface="ヒラギノ角ゴ Pro W3" pitchFamily="-123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ヒラギノ角ゴ Pro W3" pitchFamily="-123" charset="-128"/>
          <a:cs typeface="ヒラギノ角ゴ Pro W3" pitchFamily="-123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3213" y="728663"/>
            <a:ext cx="8547100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2" descr="orangeArrows.psd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ip_footer.ps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366" y="6425620"/>
            <a:ext cx="5673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venir LT Std 55 Roman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40314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T Std 55 Roman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LT Std 55 Roman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LT Std 55 Roman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LT Std 55 Roman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LT Std 55 Roman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LT Std 55 Roman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3.jpe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4.png"/><Relationship Id="rId3" Type="http://schemas.openxmlformats.org/officeDocument/2006/relationships/image" Target="../media/image25.png"/><Relationship Id="rId17" Type="http://schemas.openxmlformats.org/officeDocument/2006/relationships/image" Target="../media/image33.png"/><Relationship Id="rId2" Type="http://schemas.openxmlformats.org/officeDocument/2006/relationships/image" Target="../media/image31.jpe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28.xml"/><Relationship Id="rId15" Type="http://schemas.openxmlformats.org/officeDocument/2006/relationships/image" Target="../media/image32.png"/><Relationship Id="rId19" Type="http://schemas.openxmlformats.org/officeDocument/2006/relationships/image" Target="../media/image35.jpeg"/><Relationship Id="rId14" Type="http://schemas.openxmlformats.org/officeDocument/2006/relationships/image" Target="../media/image131.pd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4.png"/><Relationship Id="rId7" Type="http://schemas.openxmlformats.org/officeDocument/2006/relationships/image" Target="../media/image37.jpeg"/><Relationship Id="rId12" Type="http://schemas.openxmlformats.org/officeDocument/2006/relationships/image" Target="../media/image4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23.jpeg"/><Relationship Id="rId10" Type="http://schemas.openxmlformats.org/officeDocument/2006/relationships/image" Target="../media/image40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6.jpeg"/><Relationship Id="rId3" Type="http://schemas.openxmlformats.org/officeDocument/2006/relationships/image" Target="../media/image24.png"/><Relationship Id="rId7" Type="http://schemas.openxmlformats.org/officeDocument/2006/relationships/image" Target="../media/image42.png"/><Relationship Id="rId12" Type="http://schemas.openxmlformats.org/officeDocument/2006/relationships/image" Target="../media/image35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7.jpeg"/><Relationship Id="rId11" Type="http://schemas.openxmlformats.org/officeDocument/2006/relationships/image" Target="../media/image45.png"/><Relationship Id="rId5" Type="http://schemas.openxmlformats.org/officeDocument/2006/relationships/image" Target="../media/image23.jpeg"/><Relationship Id="rId10" Type="http://schemas.openxmlformats.org/officeDocument/2006/relationships/image" Target="../media/image33.png"/><Relationship Id="rId4" Type="http://schemas.openxmlformats.org/officeDocument/2006/relationships/image" Target="../media/image43.jpe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t0.gstatic.com/images?q=tbn:ANd9GcRCEOjqOOjNs4twsjxN6sbJAxyBZg2SeTn9zOJ2D-7n_PCOZvKMv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328" y="764704"/>
            <a:ext cx="1504950" cy="571501"/>
          </a:xfrm>
          <a:prstGeom prst="rect">
            <a:avLst/>
          </a:prstGeom>
          <a:noFill/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Dominance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GB" dirty="0" smtClean="0"/>
              <a:t>PLAs &amp; Extensions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Background/Brief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9095" y="1986094"/>
            <a:ext cx="2816761" cy="374716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5143" y="2002992"/>
            <a:ext cx="222563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smtClean="0">
                <a:solidFill>
                  <a:srgbClr val="8DC63F"/>
                </a:solidFill>
                <a:latin typeface="Rockwell"/>
                <a:cs typeface="Rockwell"/>
              </a:rPr>
              <a:t>Background</a:t>
            </a:r>
          </a:p>
          <a:p>
            <a:pPr lvl="0">
              <a:defRPr/>
            </a:pPr>
            <a:endParaRPr lang="en-US" sz="11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100" dirty="0" smtClean="0">
                <a:latin typeface="Avenir LT Std 35 Light"/>
                <a:cs typeface="Avenir LT Std 35 Light"/>
              </a:rPr>
              <a:t>Adidas, Global leader in the sporting goods industry recognised the ever increasing competition </a:t>
            </a:r>
            <a:r>
              <a:rPr lang="en-GB" sz="1100" dirty="0" smtClean="0">
                <a:latin typeface="Avenir LT Std 35 Light"/>
                <a:cs typeface="Avenir LT Std 35 Light"/>
              </a:rPr>
              <a:t>within the</a:t>
            </a:r>
            <a:r>
              <a:rPr lang="en-GB" sz="1100" dirty="0" smtClean="0">
                <a:latin typeface="Avenir LT Std 35 Light"/>
                <a:cs typeface="Avenir LT Std 35 Light"/>
              </a:rPr>
              <a:t> </a:t>
            </a:r>
            <a:r>
              <a:rPr lang="en-GB" sz="1100" dirty="0" smtClean="0">
                <a:latin typeface="Avenir LT Std 35 Light"/>
                <a:cs typeface="Avenir LT Std 35 Light"/>
              </a:rPr>
              <a:t>search landscape for EU markets.</a:t>
            </a:r>
          </a:p>
          <a:p>
            <a:pPr lvl="0">
              <a:defRPr/>
            </a:pPr>
            <a:endParaRPr lang="en-GB" sz="11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100" dirty="0" smtClean="0">
                <a:latin typeface="Avenir LT Std 35 Light"/>
                <a:cs typeface="Avenir LT Std 35 Light"/>
              </a:rPr>
              <a:t>iProspect set out a vision to effectively leverage  Product Extensions, Product Listings, Seller Reviews, Social Extensions &amp; Sitelinks to Dominate the search landscape. </a:t>
            </a:r>
          </a:p>
          <a:p>
            <a:pPr lvl="0">
              <a:defRPr/>
            </a:pPr>
            <a:endParaRPr lang="en-GB" sz="9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GB" sz="9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6046" y="2048716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9095" y="1049870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3692" y="1092205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0070" y="1206016"/>
            <a:ext cx="174458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The Vision…</a:t>
            </a:r>
            <a:endParaRPr lang="en-US" sz="2100" b="0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/>
              <a:cs typeface="Rockwell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/>
          <a:srcRect r="90146"/>
          <a:stretch>
            <a:fillRect/>
          </a:stretch>
        </p:blipFill>
        <p:spPr bwMode="auto">
          <a:xfrm>
            <a:off x="546469" y="1150761"/>
            <a:ext cx="597620" cy="5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Rectangle 25"/>
          <p:cNvSpPr/>
          <p:nvPr/>
        </p:nvSpPr>
        <p:spPr>
          <a:xfrm>
            <a:off x="3203848" y="1988840"/>
            <a:ext cx="5544616" cy="37444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7" name="Picture 94" descr="Screen shot 2012-07-17 at 10.29.20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075" y="2094982"/>
            <a:ext cx="390821" cy="34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ounded Rectangle 22"/>
          <p:cNvSpPr/>
          <p:nvPr/>
        </p:nvSpPr>
        <p:spPr>
          <a:xfrm>
            <a:off x="7154327" y="1092205"/>
            <a:ext cx="1485598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124" name="Picture 4" descr="http://t0.gstatic.com/images?q=tbn:ANd9GcRCEOjqOOjNs4twsjxN6sbJAxyBZg2SeTn9zOJ2D-7n_PCOZvKMv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6296" y="1124744"/>
            <a:ext cx="1250540" cy="474890"/>
          </a:xfrm>
          <a:prstGeom prst="rect">
            <a:avLst/>
          </a:prstGeom>
          <a:noFill/>
        </p:spPr>
      </p:pic>
      <p:pic>
        <p:nvPicPr>
          <p:cNvPr id="61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47864" y="2348880"/>
            <a:ext cx="5106843" cy="1871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4" name="TextBox 63"/>
          <p:cNvSpPr txBox="1"/>
          <p:nvPr/>
        </p:nvSpPr>
        <p:spPr>
          <a:xfrm>
            <a:off x="4463480" y="4365104"/>
            <a:ext cx="46805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1400" b="1" dirty="0">
                <a:solidFill>
                  <a:schemeClr val="bg1"/>
                </a:solidFill>
                <a:latin typeface="+mn-lt"/>
                <a:cs typeface="Avenir LT Std 55 Roman"/>
              </a:rPr>
              <a:t>Google Product Extensions &amp; Product Listing Ads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347864" y="1988840"/>
            <a:ext cx="3672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bg1"/>
                </a:solidFill>
                <a:cs typeface="Avenir LT Std 55 Roman"/>
              </a:rPr>
              <a:t>Seller Ratings &amp; +1 Social Extension</a:t>
            </a:r>
          </a:p>
          <a:p>
            <a:endParaRPr lang="en-GB" b="0" i="0" dirty="0">
              <a:latin typeface="Avenir LT Std 55 Roman"/>
              <a:cs typeface="Avenir LT Std 55 Roman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4788024" y="2276872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788024" y="2276872"/>
            <a:ext cx="648072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5364088" y="3861048"/>
            <a:ext cx="504056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5868144" y="3789040"/>
            <a:ext cx="864096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347864" y="4509120"/>
            <a:ext cx="93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bg1"/>
                </a:solidFill>
                <a:cs typeface="Avenir LT Std 55 Roman"/>
              </a:rPr>
              <a:t>Sitelinks</a:t>
            </a:r>
          </a:p>
          <a:p>
            <a:endParaRPr lang="en-GB" b="0" i="0" dirty="0">
              <a:latin typeface="Avenir LT Std 55 Roman"/>
              <a:cs typeface="Avenir LT Std 55 Roman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3851920" y="4077072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9" name="Picture 9" descr="http://t1.gstatic.com/images?q=tbn:ANd9GcQ5Wdp0CPTHY6Bde3CCH4QZr8I_J3KPVTEgOPq60bOfOAKuEJr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47864" y="4797152"/>
            <a:ext cx="729767" cy="720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452320" y="4725144"/>
            <a:ext cx="1013776" cy="8403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64088" y="4725144"/>
            <a:ext cx="881709" cy="7968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9"/>
          <a:srcRect l="28190" t="16352" r="31446" b="11347"/>
          <a:stretch>
            <a:fillRect/>
          </a:stretch>
        </p:blipFill>
        <p:spPr>
          <a:xfrm>
            <a:off x="1331640" y="4509120"/>
            <a:ext cx="1033722" cy="10801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2" name="Picture 16" descr="http://johnthinkingaloud.files.wordpress.com/2010/10/impossible_nothin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80" y="1988840"/>
            <a:ext cx="5807968" cy="410445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9095" y="1986094"/>
            <a:ext cx="2888769" cy="410720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36046" y="2048716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9095" y="1049870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13692" y="1092205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0070" y="1206016"/>
            <a:ext cx="379943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CHALLENGES &amp; SOLUTIONS </a:t>
            </a:r>
            <a:endParaRPr lang="en-US" sz="2100" b="0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/>
              <a:cs typeface="Rockwel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154327" y="1092205"/>
            <a:ext cx="1485598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7" name="Picture 94" descr="Screen shot 2012-07-17 at 10.29.20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075" y="2094982"/>
            <a:ext cx="390821" cy="34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4"/>
              <a:srcRect l="80178" t="47456" r="8231" b="26822"/>
              <a:stretch>
                <a:fillRect/>
              </a:stretch>
            </p:blipFill>
          </mc:Choice>
          <mc:Fallback>
            <p:blipFill>
              <a:blip r:embed="rId15"/>
              <a:srcRect l="80178" t="47456" r="8231" b="26822"/>
              <a:stretch>
                <a:fillRect/>
              </a:stretch>
            </p:blipFill>
          </mc:Fallback>
        </mc:AlternateContent>
        <p:spPr>
          <a:xfrm>
            <a:off x="546394" y="1080168"/>
            <a:ext cx="597770" cy="674001"/>
          </a:xfrm>
          <a:prstGeom prst="rect">
            <a:avLst/>
          </a:prstGeom>
        </p:spPr>
      </p:pic>
      <p:pic>
        <p:nvPicPr>
          <p:cNvPr id="23" name="Picture 4" descr="http://t0.gstatic.com/images?q=tbn:ANd9GcRCEOjqOOjNs4twsjxN6sbJAxyBZg2SeTn9zOJ2D-7n_PCOZvKMvg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236296" y="1124744"/>
            <a:ext cx="1250540" cy="47489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755576" y="1988840"/>
            <a:ext cx="266429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 smtClean="0">
                <a:solidFill>
                  <a:srgbClr val="8DC63F"/>
                </a:solidFill>
                <a:latin typeface="Rockwell"/>
                <a:cs typeface="Avenir LT Std 35 Light"/>
              </a:rPr>
              <a:t>      </a:t>
            </a:r>
            <a:r>
              <a:rPr lang="en-US" dirty="0" smtClean="0">
                <a:solidFill>
                  <a:srgbClr val="8DC63F"/>
                </a:solidFill>
                <a:latin typeface="Rockwell"/>
                <a:cs typeface="Avenir LT Std 35 Light"/>
              </a:rPr>
              <a:t>CHALLENGES</a:t>
            </a:r>
            <a:endParaRPr lang="en-GB" sz="1100" dirty="0" smtClean="0">
              <a:solidFill>
                <a:srgbClr val="455560"/>
              </a:solidFill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GB" sz="1200" b="1" dirty="0" smtClean="0">
              <a:solidFill>
                <a:srgbClr val="455560"/>
              </a:solidFill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GB" sz="1100" b="1" dirty="0" smtClean="0">
              <a:solidFill>
                <a:srgbClr val="455560"/>
              </a:solidFill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100" dirty="0" smtClean="0">
                <a:solidFill>
                  <a:srgbClr val="455560"/>
                </a:solidFill>
                <a:latin typeface="Avenir LT Std 35 Light"/>
                <a:cs typeface="Avenir LT Std 35 Light"/>
              </a:rPr>
              <a:t>ADIDAS PRODUCT  FEED NOT </a:t>
            </a:r>
          </a:p>
          <a:p>
            <a:pPr lvl="0">
              <a:defRPr/>
            </a:pPr>
            <a:r>
              <a:rPr lang="en-GB" sz="1100" dirty="0" smtClean="0">
                <a:solidFill>
                  <a:srgbClr val="455560"/>
                </a:solidFill>
                <a:latin typeface="Avenir LT Std 35 Light"/>
                <a:cs typeface="Avenir LT Std 35 Light"/>
              </a:rPr>
              <a:t>OPTIMISED FOR PLA’s</a:t>
            </a: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100" dirty="0" smtClean="0">
                <a:solidFill>
                  <a:srgbClr val="455560"/>
                </a:solidFill>
                <a:latin typeface="Avenir LT Std 35 Light"/>
                <a:cs typeface="Avenir LT Std 35 Light"/>
              </a:rPr>
              <a:t>NO INTEGRATION WITH ADWORDS</a:t>
            </a: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Rockwell"/>
            </a:endParaRPr>
          </a:p>
          <a:p>
            <a:pPr lvl="0">
              <a:defRPr/>
            </a:pPr>
            <a:r>
              <a:rPr lang="en-GB" sz="1100" dirty="0" smtClean="0">
                <a:solidFill>
                  <a:srgbClr val="455560"/>
                </a:solidFill>
                <a:latin typeface="Avenir LT Std 35 Light"/>
                <a:cs typeface="Rockwell"/>
              </a:rPr>
              <a:t>NO TRACKING SOLUTIONS FOR</a:t>
            </a:r>
          </a:p>
          <a:p>
            <a:pPr lvl="0">
              <a:defRPr/>
            </a:pPr>
            <a:r>
              <a:rPr lang="en-GB" sz="1100" dirty="0" smtClean="0">
                <a:solidFill>
                  <a:srgbClr val="455560"/>
                </a:solidFill>
                <a:latin typeface="Avenir LT Std 35 Light"/>
                <a:cs typeface="Rockwell"/>
              </a:rPr>
              <a:t>PLA’s &amp; EXTENSIONS FEATURE</a:t>
            </a: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Rockwell"/>
            </a:endParaRP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Rockwell"/>
            </a:endParaRPr>
          </a:p>
          <a:p>
            <a:pPr lvl="0">
              <a:defRPr/>
            </a:pPr>
            <a:r>
              <a:rPr lang="en-GB" sz="1100" dirty="0" smtClean="0">
                <a:solidFill>
                  <a:srgbClr val="455560"/>
                </a:solidFill>
                <a:latin typeface="Avenir LT Std 35 Light"/>
                <a:cs typeface="Rockwell"/>
              </a:rPr>
              <a:t>NO PRODUCT REVIEWS</a:t>
            </a: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Rockwell"/>
            </a:endParaRP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Rockwell"/>
            </a:endParaRPr>
          </a:p>
          <a:p>
            <a:pPr lvl="0">
              <a:defRPr/>
            </a:pPr>
            <a:r>
              <a:rPr lang="en-GB" sz="1100" dirty="0" smtClean="0">
                <a:solidFill>
                  <a:srgbClr val="455560"/>
                </a:solidFill>
                <a:latin typeface="Avenir LT Std 35 Light"/>
                <a:cs typeface="Rockwell"/>
              </a:rPr>
              <a:t> NO GOOGLE + PAGE</a:t>
            </a: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Rockwell"/>
            </a:endParaRP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Rockwell"/>
            </a:endParaRP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Rockwell"/>
            </a:endParaRP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Rockwell"/>
            </a:endParaRP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Rockwell"/>
            </a:endParaRP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Rockwell"/>
            </a:endParaRPr>
          </a:p>
          <a:p>
            <a:pPr lvl="0">
              <a:defRPr/>
            </a:pPr>
            <a:endParaRPr lang="en-US" sz="1400" dirty="0" smtClean="0">
              <a:solidFill>
                <a:srgbClr val="8DC63F"/>
              </a:solidFill>
              <a:latin typeface="Rockwell"/>
              <a:cs typeface="Rockwell"/>
            </a:endParaRPr>
          </a:p>
          <a:p>
            <a:pPr lvl="0">
              <a:defRPr/>
            </a:pPr>
            <a:endParaRPr lang="en-US" sz="11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GB" sz="9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GB" sz="9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</p:txBody>
      </p:sp>
      <p:pic>
        <p:nvPicPr>
          <p:cNvPr id="32" name="Picture 38" descr="Untitled-1.pn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11560" y="2708920"/>
            <a:ext cx="162722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38" descr="Untitled-1.pn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11560" y="3284984"/>
            <a:ext cx="162722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38" descr="Untitled-1.pn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11560" y="3861048"/>
            <a:ext cx="162722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8" descr="Untitled-1.pn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11560" y="4509120"/>
            <a:ext cx="162722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38" descr="Untitled-1.pn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11560" y="5013176"/>
            <a:ext cx="162722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ectangle 36"/>
          <p:cNvSpPr/>
          <p:nvPr/>
        </p:nvSpPr>
        <p:spPr>
          <a:xfrm>
            <a:off x="5715679" y="1986094"/>
            <a:ext cx="3032785" cy="410720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012160" y="1988840"/>
            <a:ext cx="266429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 smtClean="0">
                <a:solidFill>
                  <a:srgbClr val="8DC63F"/>
                </a:solidFill>
                <a:latin typeface="Rockwell"/>
                <a:cs typeface="Avenir LT Std 35 Light"/>
              </a:rPr>
              <a:t>      </a:t>
            </a:r>
            <a:r>
              <a:rPr lang="en-US" dirty="0" smtClean="0">
                <a:solidFill>
                  <a:srgbClr val="8DC63F"/>
                </a:solidFill>
                <a:latin typeface="Rockwell"/>
                <a:cs typeface="Avenir LT Std 35 Light"/>
              </a:rPr>
              <a:t>SOLUTIONS</a:t>
            </a:r>
            <a:endParaRPr lang="en-GB" dirty="0" smtClean="0">
              <a:solidFill>
                <a:srgbClr val="455560"/>
              </a:solidFill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GB" sz="1200" b="1" dirty="0" smtClean="0">
              <a:solidFill>
                <a:srgbClr val="455560"/>
              </a:solidFill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100" dirty="0" smtClean="0">
                <a:solidFill>
                  <a:srgbClr val="455560"/>
                </a:solidFill>
                <a:latin typeface="Avenir LT Std 35 Light"/>
                <a:cs typeface="Avenir LT Std 35 Light"/>
              </a:rPr>
              <a:t>iP UK &amp; iP US WORKING CLOSELY</a:t>
            </a:r>
          </a:p>
          <a:p>
            <a:pPr lvl="0">
              <a:defRPr/>
            </a:pPr>
            <a:r>
              <a:rPr lang="en-GB" sz="1100" dirty="0" smtClean="0">
                <a:solidFill>
                  <a:srgbClr val="455560"/>
                </a:solidFill>
                <a:latin typeface="Avenir LT Std 35 Light"/>
                <a:cs typeface="Avenir LT Std 35 Light"/>
              </a:rPr>
              <a:t>TO OPTIMISE ADIDAS FEED</a:t>
            </a: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100" dirty="0" smtClean="0">
                <a:solidFill>
                  <a:srgbClr val="455560"/>
                </a:solidFill>
                <a:latin typeface="Avenir LT Std 35 Light"/>
                <a:cs typeface="Avenir LT Std 35 Light"/>
              </a:rPr>
              <a:t>LINKING MERCHANT CENTER WITH ADWORDS</a:t>
            </a: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100" dirty="0" smtClean="0">
                <a:solidFill>
                  <a:srgbClr val="455560"/>
                </a:solidFill>
                <a:latin typeface="Avenir LT Std 35 Light"/>
                <a:cs typeface="Avenir LT Std 35 Light"/>
              </a:rPr>
              <a:t>TRACKING SOLUTION PROVIDED USING ADWORDS REDIRECTS</a:t>
            </a: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Rockwell"/>
            </a:endParaRPr>
          </a:p>
          <a:p>
            <a:pPr lvl="0">
              <a:defRPr/>
            </a:pPr>
            <a:r>
              <a:rPr lang="en-GB" sz="1100" dirty="0" smtClean="0">
                <a:solidFill>
                  <a:srgbClr val="455560"/>
                </a:solidFill>
                <a:latin typeface="Avenir LT Std 35 Light"/>
                <a:cs typeface="Rockwell"/>
              </a:rPr>
              <a:t>BEST PRACTICE GUIDELINES &amp; SOLUTIONS PROVIDED TO KICK START PRODUCT REVIEWS &amp; GOOGLE +</a:t>
            </a:r>
          </a:p>
          <a:p>
            <a:pPr lvl="0">
              <a:defRPr/>
            </a:pPr>
            <a:endParaRPr lang="en-GB" sz="1100" b="1" dirty="0" smtClean="0">
              <a:solidFill>
                <a:srgbClr val="455560"/>
              </a:solidFill>
              <a:latin typeface="Avenir LT Std 35 Light"/>
              <a:cs typeface="Rockwell"/>
            </a:endParaRPr>
          </a:p>
          <a:p>
            <a:pPr>
              <a:defRPr/>
            </a:pPr>
            <a:r>
              <a:rPr lang="en-GB" sz="1100" b="1" dirty="0" smtClean="0">
                <a:solidFill>
                  <a:srgbClr val="455560"/>
                </a:solidFill>
                <a:latin typeface="Avenir LT Std 35 Light"/>
                <a:cs typeface="Rockwell"/>
              </a:rPr>
              <a:t> </a:t>
            </a:r>
          </a:p>
          <a:p>
            <a:pPr lvl="0">
              <a:defRPr/>
            </a:pPr>
            <a:endParaRPr lang="en-GB" sz="1100" b="1" dirty="0" smtClean="0">
              <a:solidFill>
                <a:srgbClr val="455560"/>
              </a:solidFill>
              <a:latin typeface="Avenir LT Std 35 Light"/>
              <a:cs typeface="Rockwell"/>
            </a:endParaRP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Rockwell"/>
            </a:endParaRP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Rockwell"/>
            </a:endParaRP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Rockwell"/>
            </a:endParaRP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Rockwell"/>
            </a:endParaRP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Rockwell"/>
            </a:endParaRPr>
          </a:p>
          <a:p>
            <a:pPr lvl="0">
              <a:defRPr/>
            </a:pPr>
            <a:endParaRPr lang="en-GB" sz="1100" dirty="0" smtClean="0">
              <a:solidFill>
                <a:srgbClr val="455560"/>
              </a:solidFill>
              <a:latin typeface="Avenir LT Std 35 Light"/>
              <a:cs typeface="Rockwell"/>
            </a:endParaRPr>
          </a:p>
          <a:p>
            <a:pPr lvl="0">
              <a:defRPr/>
            </a:pPr>
            <a:endParaRPr lang="en-US" sz="1400" dirty="0" smtClean="0">
              <a:solidFill>
                <a:srgbClr val="8DC63F"/>
              </a:solidFill>
              <a:latin typeface="Rockwell"/>
              <a:cs typeface="Rockwell"/>
            </a:endParaRPr>
          </a:p>
          <a:p>
            <a:pPr lvl="0">
              <a:defRPr/>
            </a:pPr>
            <a:endParaRPr lang="en-US" sz="11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GB" sz="9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GB" sz="9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</p:txBody>
      </p:sp>
      <p:pic>
        <p:nvPicPr>
          <p:cNvPr id="39" name="Picture 38" descr="Untitled-1.pn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868144" y="2708920"/>
            <a:ext cx="162722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8" descr="Untitled-1.pn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868144" y="3356992"/>
            <a:ext cx="162722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38" descr="Untitled-1.pn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868144" y="4005064"/>
            <a:ext cx="162722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38" descr="Untitled-1.png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5868144" y="4653136"/>
            <a:ext cx="162722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5796136" y="2060848"/>
            <a:ext cx="50405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" name="Picture 10" descr="http://www.iprospect.com/wp-content/uploads/2011/05/PoweriP-300x266.jpg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3995936" y="2132856"/>
            <a:ext cx="1080120" cy="9577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Strategy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9095" y="1986094"/>
            <a:ext cx="3104793" cy="403519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5143" y="2002992"/>
            <a:ext cx="2640753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smtClean="0">
                <a:solidFill>
                  <a:srgbClr val="8DC63F"/>
                </a:solidFill>
                <a:latin typeface="Rockwell"/>
                <a:cs typeface="Rockwell"/>
              </a:rPr>
              <a:t>INTEGRATED OPTIMISATION</a:t>
            </a:r>
          </a:p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100" dirty="0" smtClean="0">
                <a:latin typeface="Avenir LT Std 35 Light"/>
                <a:cs typeface="Avenir LT Std 35 Light"/>
              </a:rPr>
              <a:t>INCREASE RELEVANCY &amp; PRODUCT INFORMATION TO PROVIDE BETTER USER EXPERIENCE.</a:t>
            </a:r>
          </a:p>
          <a:p>
            <a:pPr lvl="0">
              <a:defRPr/>
            </a:pPr>
            <a:endParaRPr lang="en-GB" sz="11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100" dirty="0" smtClean="0">
                <a:latin typeface="Avenir LT Std 35 Light"/>
                <a:cs typeface="Avenir LT Std 35 Light"/>
              </a:rPr>
              <a:t>SOCIAL EXTENSIONS &amp; SELLER REVIEWS TO INCREASE CTR &amp; CONVERSION RATE</a:t>
            </a:r>
          </a:p>
          <a:p>
            <a:pPr lvl="0">
              <a:defRPr/>
            </a:pPr>
            <a:endParaRPr lang="en-GB" sz="11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100" dirty="0" smtClean="0">
                <a:latin typeface="Avenir LT Std 35 Light"/>
                <a:cs typeface="Avenir LT Std 35 Light"/>
              </a:rPr>
              <a:t>INTEGRATED OPTIMISATION TO DRIVE &amp; MAINTAIN TOP SELLING PRODUCT IN POSITION 1 USING TEXTS ADS, PRODUCT LISTING ADS &amp; PRODUCT EXTENSIONS</a:t>
            </a:r>
          </a:p>
          <a:p>
            <a:pPr lvl="0">
              <a:defRPr/>
            </a:pPr>
            <a:endParaRPr lang="en-GB" sz="11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100" dirty="0" smtClean="0">
                <a:latin typeface="Avenir LT Std 35 Light"/>
                <a:cs typeface="Avenir LT Std 35 Light"/>
              </a:rPr>
              <a:t>EXPAND GENERIC KEYWORDS TO INCREASE AWERENESS &amp; TRAFFIC</a:t>
            </a:r>
          </a:p>
          <a:p>
            <a:pPr lvl="0">
              <a:defRPr/>
            </a:pPr>
            <a:endParaRPr lang="en-GB" sz="11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100" dirty="0" smtClean="0">
                <a:latin typeface="Avenir LT Std 35 Light"/>
                <a:cs typeface="Avenir LT Std 35 Light"/>
              </a:rPr>
              <a:t>USING ADIDAS MERCHANDISING REPORTS &amp; COREMETRICS INSIGHTS TO REFINE &amp; OPTIMISE</a:t>
            </a:r>
            <a:endParaRPr lang="en-US" sz="1100" dirty="0" smtClean="0">
              <a:latin typeface="Avenir LT Std 35 Light"/>
              <a:cs typeface="Avenir LT Std 35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6046" y="2048716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8209" y="3861048"/>
            <a:ext cx="222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lang="en-US" sz="1400" dirty="0" smtClean="0">
              <a:solidFill>
                <a:srgbClr val="8DC63F"/>
              </a:solidFill>
              <a:latin typeface="Rockwell"/>
              <a:cs typeface="Rockwell"/>
            </a:endParaRPr>
          </a:p>
          <a:p>
            <a:endParaRPr lang="en-US" sz="900" dirty="0" smtClean="0">
              <a:latin typeface="Avenir LT Std 35 Light"/>
              <a:cs typeface="Avenir LT Std 35 Light"/>
            </a:endParaRPr>
          </a:p>
          <a:p>
            <a:endParaRPr lang="en-US" sz="900" dirty="0" smtClean="0">
              <a:latin typeface="Avenir LT Std 35 Light"/>
              <a:cs typeface="Avenir LT Std 35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9095" y="1049870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3692" y="1092205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0070" y="1206016"/>
            <a:ext cx="44744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Dominate </a:t>
            </a:r>
            <a:r>
              <a:rPr lang="en-US" sz="21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T</a:t>
            </a:r>
            <a:r>
              <a:rPr lang="en-US" sz="21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he </a:t>
            </a:r>
            <a:r>
              <a:rPr lang="en-US" sz="21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Search Landscape…</a:t>
            </a:r>
            <a:endParaRPr lang="en-US" sz="2100" b="0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/>
              <a:cs typeface="Rockwel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154327" y="1092205"/>
            <a:ext cx="1485598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7" name="Picture 94" descr="Screen shot 2012-07-17 at 10.29.2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9075" y="2094982"/>
            <a:ext cx="390821" cy="34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/>
          <a:srcRect l="75681" r="15064"/>
          <a:stretch>
            <a:fillRect/>
          </a:stretch>
        </p:blipFill>
        <p:spPr bwMode="auto">
          <a:xfrm>
            <a:off x="546469" y="1150761"/>
            <a:ext cx="565410" cy="550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38" descr="Untitled-1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584" y="2564904"/>
            <a:ext cx="162722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38" descr="Untitled-1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584" y="3284984"/>
            <a:ext cx="162722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8" descr="Untitled-1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584" y="3933056"/>
            <a:ext cx="162722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38" descr="Untitled-1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584" y="4941168"/>
            <a:ext cx="162722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38" descr="Untitled-1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584" y="5445224"/>
            <a:ext cx="162722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4" descr="http://t0.gstatic.com/images?q=tbn:ANd9GcRCEOjqOOjNs4twsjxN6sbJAxyBZg2SeTn9zOJ2D-7n_PCOZvKMv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6296" y="1124744"/>
            <a:ext cx="1250540" cy="474890"/>
          </a:xfrm>
          <a:prstGeom prst="rect">
            <a:avLst/>
          </a:prstGeom>
          <a:noFill/>
        </p:spPr>
      </p:pic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35896" y="1988840"/>
            <a:ext cx="3178131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93" name="Picture 21" descr="http://4.bp.blogspot.com/-mPly-j3GwvM/TcL2ehiJKcI/AAAAAAAAAhk/A2Q1eUfb2ZY/s1600/Germany+Flag+Wallpaper+%25286%2529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635896" y="1916832"/>
            <a:ext cx="381351" cy="292651"/>
          </a:xfrm>
          <a:prstGeom prst="rect">
            <a:avLst/>
          </a:prstGeom>
          <a:noFill/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 rot="1178822">
            <a:off x="6228184" y="2204864"/>
            <a:ext cx="2543936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95" name="Picture 2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21379918">
            <a:off x="3768000" y="3952456"/>
            <a:ext cx="5174160" cy="204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 rot="21167538">
            <a:off x="3724267" y="4031030"/>
            <a:ext cx="432048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96" name="Picture 2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 rot="930581">
            <a:off x="4433226" y="3385629"/>
            <a:ext cx="359092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rot="1276651">
            <a:off x="7565844" y="3725456"/>
            <a:ext cx="504056" cy="323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9095" y="1986094"/>
            <a:ext cx="2816761" cy="403519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71600" y="1988840"/>
            <a:ext cx="259228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dirty="0" smtClean="0">
                <a:solidFill>
                  <a:srgbClr val="8DC63F"/>
                </a:solidFill>
                <a:latin typeface="Rockwell"/>
                <a:cs typeface="Rockwell"/>
              </a:rPr>
              <a:t>*RESULTS</a:t>
            </a:r>
            <a:r>
              <a:rPr lang="en-US" sz="1400" dirty="0" smtClean="0">
                <a:solidFill>
                  <a:srgbClr val="8DC63F"/>
                </a:solidFill>
                <a:latin typeface="Rockwell"/>
                <a:cs typeface="Rockwell"/>
              </a:rPr>
              <a:t> </a:t>
            </a:r>
            <a:r>
              <a:rPr lang="en-US" sz="1400" b="1" dirty="0" smtClean="0">
                <a:latin typeface="Avenir LT Std 35 Light"/>
                <a:cs typeface="Avenir LT Std 35 Light"/>
              </a:rPr>
              <a:t>                           </a:t>
            </a:r>
            <a:endParaRPr lang="en-US" sz="1400" b="1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US" sz="2000" b="1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US" sz="2000" b="1" dirty="0" smtClean="0">
                <a:latin typeface="Avenir LT Std 35 Light"/>
                <a:cs typeface="Avenir LT Std 35 Light"/>
              </a:rPr>
              <a:t>108% </a:t>
            </a:r>
          </a:p>
          <a:p>
            <a:pPr lvl="0">
              <a:defRPr/>
            </a:pPr>
            <a:r>
              <a:rPr lang="en-US" sz="1400" dirty="0" smtClean="0">
                <a:latin typeface="Avenir LT Std 35 Light"/>
                <a:cs typeface="Avenir LT Std 35 Light"/>
              </a:rPr>
              <a:t>INCREASE IN CONV </a:t>
            </a:r>
            <a:r>
              <a:rPr lang="en-US" sz="1400" dirty="0" smtClean="0">
                <a:latin typeface="Avenir LT Std 35 Light"/>
                <a:cs typeface="Avenir LT Std 35 Light"/>
              </a:rPr>
              <a:t>RATE</a:t>
            </a:r>
          </a:p>
          <a:p>
            <a:pPr lvl="0">
              <a:defRPr/>
            </a:pPr>
            <a:endParaRPr lang="en-US" sz="14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US" sz="2000" b="1" dirty="0" smtClean="0">
                <a:latin typeface="Avenir LT Std 35 Light"/>
                <a:cs typeface="Avenir LT Std 35 Light"/>
              </a:rPr>
              <a:t>13%</a:t>
            </a:r>
          </a:p>
          <a:p>
            <a:pPr lvl="0">
              <a:defRPr/>
            </a:pPr>
            <a:r>
              <a:rPr lang="en-US" sz="1400" dirty="0" smtClean="0">
                <a:latin typeface="Avenir LT Std 35 Light"/>
                <a:cs typeface="Avenir LT Std 35 Light"/>
              </a:rPr>
              <a:t>INCREASE IN CTR </a:t>
            </a:r>
          </a:p>
          <a:p>
            <a:pPr lvl="0">
              <a:defRPr/>
            </a:pPr>
            <a:r>
              <a:rPr lang="en-US" sz="1400" dirty="0" smtClean="0">
                <a:latin typeface="Avenir LT Std 35 Light"/>
                <a:cs typeface="Avenir LT Std 35 Light"/>
              </a:rPr>
              <a:t> </a:t>
            </a:r>
            <a:endParaRPr lang="en-US" sz="14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6046" y="2048716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9095" y="1049870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3692" y="1092205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0070" y="1206016"/>
            <a:ext cx="127791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RESULTS</a:t>
            </a:r>
            <a:endParaRPr lang="en-US" sz="2100" b="0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/>
              <a:cs typeface="Rockwell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154327" y="1092205"/>
            <a:ext cx="1485598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27" name="Picture 94" descr="Screen shot 2012-07-17 at 10.29.2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9075" y="2094982"/>
            <a:ext cx="390821" cy="34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/>
          <a:srcRect l="60764" r="29794"/>
          <a:stretch>
            <a:fillRect/>
          </a:stretch>
        </p:blipFill>
        <p:spPr bwMode="auto">
          <a:xfrm>
            <a:off x="543236" y="1135760"/>
            <a:ext cx="60408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http://25.media.tumblr.com/tumblr_lpjp4rd3fs1qbga09o1_128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47864" y="2924944"/>
            <a:ext cx="5399397" cy="3168352"/>
          </a:xfrm>
          <a:prstGeom prst="rect">
            <a:avLst/>
          </a:prstGeom>
          <a:noFill/>
        </p:spPr>
      </p:pic>
      <p:pic>
        <p:nvPicPr>
          <p:cNvPr id="24" name="Picture 4" descr="http://t0.gstatic.com/images?q=tbn:ANd9GcRCEOjqOOjNs4twsjxN6sbJAxyBZg2SeTn9zOJ2D-7n_PCOZvKMv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6296" y="1124744"/>
            <a:ext cx="1250540" cy="474890"/>
          </a:xfrm>
          <a:prstGeom prst="rect">
            <a:avLst/>
          </a:prstGeom>
          <a:noFill/>
        </p:spPr>
      </p:pic>
      <p:pic>
        <p:nvPicPr>
          <p:cNvPr id="25" name="Picture 21" descr="http://4.bp.blogspot.com/-mPly-j3GwvM/TcL2ehiJKcI/AAAAAAAAAhk/A2Q1eUfb2ZY/s1600/Germany+Flag+Wallpaper+%25286%2529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32040" y="1268760"/>
            <a:ext cx="411474" cy="288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36096" y="1268760"/>
            <a:ext cx="448795" cy="288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5940152" y="1268760"/>
            <a:ext cx="432048" cy="293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444208" y="1268760"/>
            <a:ext cx="432048" cy="274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Footer Placeholder 3"/>
          <p:cNvSpPr txBox="1">
            <a:spLocks/>
          </p:cNvSpPr>
          <p:nvPr/>
        </p:nvSpPr>
        <p:spPr>
          <a:xfrm>
            <a:off x="755576" y="6165304"/>
            <a:ext cx="5673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r>
              <a:rPr lang="en-GB" sz="800" dirty="0" smtClean="0">
                <a:solidFill>
                  <a:schemeClr val="bg1"/>
                </a:solidFill>
                <a:latin typeface="Avenir LT Std 55 Roman"/>
                <a:cs typeface="Avenir LT Std 55 Roman"/>
              </a:rPr>
              <a:t>*CTR/Conversion Rate -  based on 30 days pre-PLA/Extensions compared to 30 days post-PLA/Extensions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rbel"/>
              <a:ea typeface="+mn-ea"/>
              <a:cs typeface="Corbel"/>
            </a:endParaRPr>
          </a:p>
        </p:txBody>
      </p:sp>
      <p:pic>
        <p:nvPicPr>
          <p:cNvPr id="33" name="Picture 38" descr="Untitled-1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55576" y="2636912"/>
            <a:ext cx="162722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/>
          <p:nvPr/>
        </p:nvSpPr>
        <p:spPr>
          <a:xfrm>
            <a:off x="539552" y="4077072"/>
            <a:ext cx="28083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latin typeface="Avenir LT Std 35 Light"/>
                <a:cs typeface="Avenir LT Std 55 Roman"/>
              </a:rPr>
              <a:t>BROADER </a:t>
            </a:r>
            <a:r>
              <a:rPr lang="en-GB" sz="1200" dirty="0" smtClean="0">
                <a:latin typeface="Avenir LT Std 35 Light"/>
                <a:cs typeface="Avenir LT Std 55 Roman"/>
              </a:rPr>
              <a:t>REACH</a:t>
            </a:r>
          </a:p>
          <a:p>
            <a:endParaRPr lang="en-GB" sz="1200" dirty="0" smtClean="0">
              <a:latin typeface="Avenir LT Std 35 Light"/>
              <a:cs typeface="Avenir LT Std 55 Roman"/>
            </a:endParaRPr>
          </a:p>
          <a:p>
            <a:r>
              <a:rPr lang="en-GB" sz="1200" dirty="0" smtClean="0">
                <a:latin typeface="Avenir LT Std 35 Light"/>
                <a:cs typeface="Avenir LT Std 55 Roman"/>
              </a:rPr>
              <a:t>IMPROVED SEARCH VISIBILITY</a:t>
            </a:r>
          </a:p>
          <a:p>
            <a:endParaRPr lang="en-GB" sz="1200" dirty="0" smtClean="0">
              <a:latin typeface="Cooper Black" pitchFamily="18" charset="0"/>
              <a:cs typeface="Avenir LT Std 55 Roman"/>
            </a:endParaRPr>
          </a:p>
          <a:p>
            <a:endParaRPr lang="en-GB" b="0" i="0" dirty="0" smtClean="0">
              <a:latin typeface="Cooper Black" pitchFamily="18" charset="0"/>
              <a:cs typeface="Avenir LT Std 55 Roman"/>
            </a:endParaRPr>
          </a:p>
          <a:p>
            <a:endParaRPr lang="en-GB" b="0" i="0" dirty="0">
              <a:latin typeface="Cooper Black" pitchFamily="18" charset="0"/>
              <a:cs typeface="Avenir LT Std 55 Roman"/>
            </a:endParaRPr>
          </a:p>
        </p:txBody>
      </p:sp>
      <p:sp>
        <p:nvSpPr>
          <p:cNvPr id="41" name="TextBox 40"/>
          <p:cNvSpPr txBox="1">
            <a:spLocks noChangeAspect="1"/>
          </p:cNvSpPr>
          <p:nvPr/>
        </p:nvSpPr>
        <p:spPr>
          <a:xfrm>
            <a:off x="2627784" y="1916832"/>
            <a:ext cx="52256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700" b="0" i="0" dirty="0" smtClean="0">
                <a:solidFill>
                  <a:srgbClr val="8DC63F"/>
                </a:solidFill>
                <a:latin typeface="Wingdings"/>
                <a:ea typeface="Wingdings"/>
                <a:cs typeface="Wingdings"/>
              </a:rPr>
              <a:t></a:t>
            </a:r>
            <a:endParaRPr lang="en-US" sz="5700" b="0" i="0" dirty="0">
              <a:solidFill>
                <a:srgbClr val="8DC63F"/>
              </a:solidFill>
              <a:latin typeface="Avenir LT Std 55 Roman"/>
              <a:cs typeface="Avenir LT Std 55 Roman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55576" y="5517232"/>
            <a:ext cx="2378420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0" descr="http://www.iprospect.com/wp-content/uploads/2011/05/PoweriP-300x266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rot="20120667">
            <a:off x="522317" y="5223286"/>
            <a:ext cx="393035" cy="348491"/>
          </a:xfrm>
          <a:prstGeom prst="rect">
            <a:avLst/>
          </a:prstGeom>
          <a:noFill/>
        </p:spPr>
      </p:pic>
      <p:pic>
        <p:nvPicPr>
          <p:cNvPr id="35" name="Picture 38" descr="Untitled-1.png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55576" y="3356992"/>
            <a:ext cx="162722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Box 37"/>
          <p:cNvSpPr txBox="1"/>
          <p:nvPr/>
        </p:nvSpPr>
        <p:spPr>
          <a:xfrm>
            <a:off x="3275856" y="1988840"/>
            <a:ext cx="586814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smtClean="0"/>
              <a:t>“TJ and the London team worked well with our US based feeds team to optimise the set up for PLAs and Product Extensions. </a:t>
            </a:r>
            <a:endParaRPr lang="en-US" sz="900" i="1" dirty="0" smtClean="0"/>
          </a:p>
          <a:p>
            <a:r>
              <a:rPr lang="en-US" sz="900" i="1" dirty="0" smtClean="0"/>
              <a:t>I’m </a:t>
            </a:r>
            <a:r>
              <a:rPr lang="en-US" sz="900" i="1" dirty="0" smtClean="0"/>
              <a:t>sure that PLAs and extensions are going to be an increasingly important part of our business moving forward and I’m looking forward to seeing the next developments</a:t>
            </a:r>
            <a:r>
              <a:rPr lang="en-US" sz="900" i="1" dirty="0" smtClean="0"/>
              <a:t>.”</a:t>
            </a:r>
          </a:p>
          <a:p>
            <a:endParaRPr lang="en-US" sz="900" i="1" dirty="0" smtClean="0"/>
          </a:p>
          <a:p>
            <a:r>
              <a:rPr lang="en-US" sz="900" b="1" dirty="0" smtClean="0"/>
              <a:t>Emily Hardy   </a:t>
            </a:r>
            <a:endParaRPr lang="en-GB" sz="900" dirty="0" smtClean="0"/>
          </a:p>
          <a:p>
            <a:r>
              <a:rPr lang="en-US" sz="900" dirty="0" err="1" smtClean="0"/>
              <a:t>Snr</a:t>
            </a:r>
            <a:r>
              <a:rPr lang="en-US" sz="900" dirty="0" smtClean="0"/>
              <a:t> Global Search Engine Marketing Manager Global eCommerce – adidas Group</a:t>
            </a:r>
            <a:endParaRPr lang="en-GB" sz="900" dirty="0" smtClean="0"/>
          </a:p>
          <a:p>
            <a:endParaRPr lang="en-GB" sz="900" dirty="0" smtClean="0"/>
          </a:p>
          <a:p>
            <a:endParaRPr lang="en-GB" b="0" i="0" dirty="0">
              <a:latin typeface="Avenir LT Std 55 Roman"/>
              <a:cs typeface="Avenir LT Std 55 Roman"/>
            </a:endParaRPr>
          </a:p>
        </p:txBody>
      </p:sp>
      <p:pic>
        <p:nvPicPr>
          <p:cNvPr id="1026" name="Picture 2" descr="http://www.romanfitnesssystems.com/wp/wp-content/uploads/2011/04/1303334041_6103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588224" y="3068960"/>
            <a:ext cx="1794035" cy="13437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Prospect-Nov20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iprospect_110503">
  <a:themeElements>
    <a:clrScheme name="Custom 2">
      <a:dk1>
        <a:srgbClr val="455560"/>
      </a:dk1>
      <a:lt1>
        <a:srgbClr val="FFFFFF"/>
      </a:lt1>
      <a:dk2>
        <a:srgbClr val="8DC63F"/>
      </a:dk2>
      <a:lt2>
        <a:srgbClr val="8DC63F"/>
      </a:lt2>
      <a:accent1>
        <a:srgbClr val="F58026"/>
      </a:accent1>
      <a:accent2>
        <a:srgbClr val="1AA1D0"/>
      </a:accent2>
      <a:accent3>
        <a:srgbClr val="BB2618"/>
      </a:accent3>
      <a:accent4>
        <a:srgbClr val="1B4998"/>
      </a:accent4>
      <a:accent5>
        <a:srgbClr val="D7AF39"/>
      </a:accent5>
      <a:accent6>
        <a:srgbClr val="83817E"/>
      </a:accent6>
      <a:hlink>
        <a:srgbClr val="F58026"/>
      </a:hlink>
      <a:folHlink>
        <a:srgbClr val="45556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b="0" i="0" dirty="0">
            <a:latin typeface="Avenir LT Std 55 Roman"/>
            <a:cs typeface="Avenir LT Std 55 Roman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1173</TotalTime>
  <Words>357</Words>
  <Application>Microsoft Office PowerPoint</Application>
  <PresentationFormat>On-screen Show (4:3)</PresentationFormat>
  <Paragraphs>107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iProspect-Nov2012</vt:lpstr>
      <vt:lpstr>2_Custom Design</vt:lpstr>
      <vt:lpstr>1_iprospect_110503</vt:lpstr>
      <vt:lpstr>Search Dominance</vt:lpstr>
      <vt:lpstr>Background/Brief</vt:lpstr>
      <vt:lpstr>Challenge</vt:lpstr>
      <vt:lpstr>Strategy</vt:lpstr>
      <vt:lpstr>results</vt:lpstr>
    </vt:vector>
  </TitlesOfParts>
  <Company>Aegis Media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PPC Award Template</dc:title>
  <dc:creator>TJ.AKAR - SEARCH ACCOUNT DIRECTOR - GLOBAL CLIENTS</dc:creator>
  <cp:lastModifiedBy>TJ Akar</cp:lastModifiedBy>
  <cp:revision>67</cp:revision>
  <dcterms:created xsi:type="dcterms:W3CDTF">2012-11-12T09:47:25Z</dcterms:created>
  <dcterms:modified xsi:type="dcterms:W3CDTF">2012-12-14T15:10:51Z</dcterms:modified>
</cp:coreProperties>
</file>